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4"/>
  </p:sldMasterIdLst>
  <p:notesMasterIdLst>
    <p:notesMasterId r:id="rId6"/>
  </p:notesMasterIdLst>
  <p:sldIdLst>
    <p:sldId id="256" r:id="rId5"/>
  </p:sldIdLst>
  <p:sldSz cx="21383625" cy="30275213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Ubuntu" panose="020B050403060203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534" userDrawn="1">
          <p15:clr>
            <a:srgbClr val="A4A3A4"/>
          </p15:clr>
        </p15:guide>
        <p15:guide id="2" pos="673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5854" autoAdjust="0"/>
    <p:restoredTop sz="95934" autoAdjust="0"/>
  </p:normalViewPr>
  <p:slideViewPr>
    <p:cSldViewPr snapToGrid="0">
      <p:cViewPr>
        <p:scale>
          <a:sx n="73" d="100"/>
          <a:sy n="73" d="100"/>
        </p:scale>
        <p:origin x="872" y="144"/>
      </p:cViewPr>
      <p:guideLst>
        <p:guide orient="horz" pos="9534"/>
        <p:guide pos="67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1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269323-243F-42B0-91C5-0AD1ECF47D01}" type="datetimeFigureOut">
              <a:rPr lang="en-SG" smtClean="0"/>
              <a:t>7/4/20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4F398-F8F5-4868-BE6B-81C66B954108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73567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1pPr>
    <a:lvl2pPr marL="1293942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2pPr>
    <a:lvl3pPr marL="2587885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3pPr>
    <a:lvl4pPr marL="3881824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4pPr>
    <a:lvl5pPr marL="5175770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5pPr>
    <a:lvl6pPr marL="6469709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6pPr>
    <a:lvl7pPr marL="7763652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7pPr>
    <a:lvl8pPr marL="9057594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8pPr>
    <a:lvl9pPr marL="10351536" algn="l" defTabSz="2587885" rtl="0" eaLnBrk="1" latinLnBrk="0" hangingPunct="1">
      <a:defRPr sz="339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r>
              <a:rPr lang="en-US" dirty="0"/>
              <a:t>The fonts are embedded in the PPT slide</a:t>
            </a:r>
          </a:p>
          <a:p>
            <a:pPr marL="228600" indent="-228600">
              <a:buFont typeface="+mj-lt"/>
              <a:buAutoNum type="arabicPeriod"/>
            </a:pPr>
            <a:r>
              <a:rPr lang="en-US" dirty="0"/>
              <a:t>You can change the font sizes</a:t>
            </a:r>
            <a:r>
              <a:rPr lang="en-US" baseline="0" dirty="0"/>
              <a:t> to get a desirable fit </a:t>
            </a:r>
          </a:p>
          <a:p>
            <a:pPr marL="228600" marR="0" lvl="0" indent="-228600" algn="l" defTabSz="258788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dirty="0"/>
              <a:t>The smallest font size used should be 26 for main</a:t>
            </a:r>
            <a:r>
              <a:rPr lang="en-US" baseline="0" dirty="0"/>
              <a:t> content, 22 for captions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/>
              <a:t>To change the photo, right click &gt; Change Picture…</a:t>
            </a:r>
          </a:p>
          <a:p>
            <a:pPr marL="228600" indent="-228600">
              <a:buFont typeface="+mj-lt"/>
              <a:buAutoNum type="arabicPeriod"/>
            </a:pPr>
            <a:r>
              <a:rPr lang="en-US" baseline="0" dirty="0"/>
              <a:t>When adding more photos, duplicate the current photo to achieve a consistent style</a:t>
            </a:r>
          </a:p>
          <a:p>
            <a:pPr marL="228600" indent="-228600">
              <a:buFont typeface="+mj-lt"/>
              <a:buAutoNum type="arabicPeriod"/>
            </a:pP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E4F398-F8F5-4868-BE6B-81C66B954108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01204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87170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7933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2294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824942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26296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294211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687170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33132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96831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082231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86369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130620-8B39-4499-A3A2-AF427CE3BB1F}" type="datetimeFigureOut">
              <a:rPr lang="en-SG" smtClean="0"/>
              <a:t>7/4/20</a:t>
            </a:fld>
            <a:endParaRPr lang="en-S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EB8A8-191B-4BE1-A5F0-B69CBAD3530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18239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694475" y="3453640"/>
            <a:ext cx="1342382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Ubuntu" panose="020B0504030602030204" pitchFamily="34" charset="0"/>
              </a:rPr>
              <a:t>GRAYMATICS – Video Analytics for HELMET detection</a:t>
            </a:r>
          </a:p>
        </p:txBody>
      </p:sp>
      <p:sp>
        <p:nvSpPr>
          <p:cNvPr id="6" name="Round Diagonal Corner Rectangle 5"/>
          <p:cNvSpPr/>
          <p:nvPr/>
        </p:nvSpPr>
        <p:spPr>
          <a:xfrm>
            <a:off x="1064241" y="7440436"/>
            <a:ext cx="19255142" cy="21756672"/>
          </a:xfrm>
          <a:prstGeom prst="round2DiagRect">
            <a:avLst>
              <a:gd name="adj1" fmla="val 511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14412"/>
          </a:p>
        </p:txBody>
      </p:sp>
      <p:sp>
        <p:nvSpPr>
          <p:cNvPr id="7" name="TextBox 6"/>
          <p:cNvSpPr txBox="1"/>
          <p:nvPr/>
        </p:nvSpPr>
        <p:spPr>
          <a:xfrm>
            <a:off x="694475" y="5227603"/>
            <a:ext cx="13821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Ubuntu" panose="020B0504030602030204" pitchFamily="34" charset="0"/>
              </a:rPr>
              <a:t>Detect vehicle drivers driving with or without a HELMET</a:t>
            </a:r>
            <a:endParaRPr lang="en-SG" sz="60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724342" y="8385665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Project Description &amp; Benefits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724342" y="9339204"/>
            <a:ext cx="8853829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Our Capstone project is to build an AI solution which can annotate images of riders without a HELMET in a video stream from traffic cameras on the roads</a:t>
            </a:r>
            <a:r>
              <a:rPr lang="en-SG" sz="310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. </a:t>
            </a:r>
          </a:p>
          <a:p>
            <a:pPr algn="just"/>
            <a:endParaRPr lang="en-SG" sz="3100" dirty="0">
              <a:solidFill>
                <a:schemeClr val="tx1">
                  <a:lumMod val="75000"/>
                  <a:lumOff val="25000"/>
                </a:schemeClr>
              </a:solidFill>
              <a:latin typeface="Ubuntu" panose="020B0504030602030204" pitchFamily="34" charset="0"/>
            </a:endParaRPr>
          </a:p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This solution, together with other algorithms addresses the need to ensure safety of two-wheeler riders on the roads.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724342" y="15411598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Solution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724346" y="16365132"/>
            <a:ext cx="8623198" cy="49935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itchFamily="2" charset="2"/>
              <a:buChar char="q"/>
            </a:pP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YOLOv3: Real-Time Object Detection used given its strengths of speed and accuracy.</a:t>
            </a:r>
          </a:p>
          <a:p>
            <a:pPr marL="457200" indent="-457200" algn="just">
              <a:buFont typeface="Wingdings" pitchFamily="2" charset="2"/>
              <a:buChar char="q"/>
            </a:pP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Model trained for 2 classes – Helmet &amp; No Helmet</a:t>
            </a:r>
          </a:p>
          <a:p>
            <a:pPr marL="457200" indent="-457200" algn="just">
              <a:buFont typeface="Wingdings" pitchFamily="2" charset="2"/>
              <a:buChar char="q"/>
            </a:pP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53 convolutional layers &amp; Darknet-53. </a:t>
            </a:r>
          </a:p>
          <a:p>
            <a:pPr marL="457200" indent="-457200" algn="just">
              <a:buFont typeface="Wingdings" pitchFamily="2" charset="2"/>
              <a:buChar char="q"/>
            </a:pP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Bulk Image Downloader tool for data &amp; LabelImg for annotations.</a:t>
            </a:r>
          </a:p>
          <a:p>
            <a:pPr marL="457200" indent="-457200" algn="just">
              <a:buFont typeface="Wingdings" pitchFamily="2" charset="2"/>
              <a:buChar char="q"/>
            </a:pP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Train model in a Docker container</a:t>
            </a:r>
          </a:p>
          <a:p>
            <a:pPr marL="457200" indent="-457200" algn="just">
              <a:buFont typeface="Wingdings" pitchFamily="2" charset="2"/>
              <a:buChar char="q"/>
            </a:pPr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Finally the results – run the detection on a video stream. Sample output shown beside.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1238271" y="13780344"/>
            <a:ext cx="8917122" cy="6963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dirty="0">
                <a:solidFill>
                  <a:srgbClr val="00B050"/>
                </a:solidFill>
                <a:latin typeface="Ubuntu" panose="020B0504030602030204" pitchFamily="34" charset="0"/>
              </a:rPr>
              <a:t>  </a:t>
            </a:r>
            <a:r>
              <a:rPr lang="en-SG" sz="2400" dirty="0">
                <a:solidFill>
                  <a:srgbClr val="00B050"/>
                </a:solidFill>
              </a:rPr>
              <a:t>You only look once (YOLO), real-time object detection system.</a:t>
            </a:r>
            <a:endParaRPr lang="en-SG" sz="2800" dirty="0">
              <a:solidFill>
                <a:srgbClr val="00B050"/>
              </a:solidFill>
              <a:latin typeface="Ubuntu" panose="020B050403060203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24339" y="22051109"/>
            <a:ext cx="17873457" cy="7017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rgbClr val="FF6600"/>
                </a:solidFill>
                <a:latin typeface="Ubuntu" panose="020B0504030602030204" pitchFamily="34" charset="0"/>
              </a:rPr>
              <a:t>Industry Partner</a:t>
            </a:r>
            <a:endParaRPr lang="en-SG" sz="4000" b="1" dirty="0">
              <a:solidFill>
                <a:srgbClr val="FF6600"/>
              </a:solidFill>
              <a:latin typeface="Ubuntu" panose="020B050403060203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338835" y="23192837"/>
            <a:ext cx="13908451" cy="24776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SG" sz="31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Graymatics is a cognitive media processing company based in Santa Clara, California, United States and in Singapore. The company is most well known for its digital video analysis and image-recognition technology, a platform capable of identifying the brands of products within images or video content.</a:t>
            </a:r>
          </a:p>
        </p:txBody>
      </p:sp>
      <p:sp>
        <p:nvSpPr>
          <p:cNvPr id="3" name="Round Diagonal Corner Rectangle 2"/>
          <p:cNvSpPr/>
          <p:nvPr/>
        </p:nvSpPr>
        <p:spPr>
          <a:xfrm>
            <a:off x="1989627" y="26529674"/>
            <a:ext cx="18329756" cy="1920273"/>
          </a:xfrm>
          <a:prstGeom prst="round2DiagRect">
            <a:avLst/>
          </a:prstGeo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bg1">
                  <a:shade val="100000"/>
                  <a:satMod val="115000"/>
                  <a:alpha val="0"/>
                  <a:lumMod val="10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SG" sz="2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Team Members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David Tan Leng Poh</a:t>
            </a:r>
          </a:p>
          <a:p>
            <a:r>
              <a:rPr lang="en-US" sz="2600" dirty="0">
                <a:solidFill>
                  <a:schemeClr val="tx1">
                    <a:lumMod val="75000"/>
                    <a:lumOff val="25000"/>
                  </a:schemeClr>
                </a:solidFill>
                <a:latin typeface="Ubuntu" panose="020B0504030602030204" pitchFamily="34" charset="0"/>
              </a:rPr>
              <a:t>  Vivek Bhatnagar</a:t>
            </a:r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A09E3FC5-355B-9244-BB72-B85A71E50F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8271" y="8736530"/>
            <a:ext cx="8917122" cy="4993588"/>
          </a:xfrm>
          <a:prstGeom prst="rect">
            <a:avLst/>
          </a:prstGeom>
        </p:spPr>
      </p:pic>
      <p:pic>
        <p:nvPicPr>
          <p:cNvPr id="4" name="Picture 3" descr="A group of people riding on the back of a motorcycle&#10;&#10;Description automatically generated">
            <a:extLst>
              <a:ext uri="{FF2B5EF4-FFF2-40B4-BE49-F238E27FC236}">
                <a16:creationId xmlns:a16="http://schemas.microsoft.com/office/drawing/2014/main" id="{12043893-1A59-8348-BD3F-D03A6ED7F1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6081" y="16051766"/>
            <a:ext cx="9321502" cy="499358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1F043D7-9281-C648-BA5F-0BDF91D32A39}"/>
              </a:ext>
            </a:extLst>
          </p:cNvPr>
          <p:cNvSpPr/>
          <p:nvPr/>
        </p:nvSpPr>
        <p:spPr>
          <a:xfrm>
            <a:off x="11036081" y="21093007"/>
            <a:ext cx="9283302" cy="69637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SG" sz="2800" dirty="0">
                <a:solidFill>
                  <a:srgbClr val="00B050"/>
                </a:solidFill>
                <a:latin typeface="Ubuntu" panose="020B0504030602030204" pitchFamily="34" charset="0"/>
              </a:rPr>
              <a:t>Driver without a HELMET is detected amongst others</a:t>
            </a:r>
          </a:p>
        </p:txBody>
      </p:sp>
      <p:pic>
        <p:nvPicPr>
          <p:cNvPr id="10" name="Picture 9" descr="A picture containing table&#10;&#10;Description automatically generated">
            <a:extLst>
              <a:ext uri="{FF2B5EF4-FFF2-40B4-BE49-F238E27FC236}">
                <a16:creationId xmlns:a16="http://schemas.microsoft.com/office/drawing/2014/main" id="{E426B714-F271-774E-99A3-24FB8D54EA2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4339" y="23191417"/>
            <a:ext cx="3477676" cy="1112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79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5CCB6939C6E14EBAB111EFBC07997B" ma:contentTypeVersion="8" ma:contentTypeDescription="Create a new document." ma:contentTypeScope="" ma:versionID="ad32761338c5f7a45d71d9e136a7be40">
  <xsd:schema xmlns:xsd="http://www.w3.org/2001/XMLSchema" xmlns:xs="http://www.w3.org/2001/XMLSchema" xmlns:p="http://schemas.microsoft.com/office/2006/metadata/properties" xmlns:ns2="955bf21b-9ed3-4e3a-ad2d-db4089e32ccc" targetNamespace="http://schemas.microsoft.com/office/2006/metadata/properties" ma:root="true" ma:fieldsID="1a25c4aff740c136b1871bcfc5600ce1" ns2:_="">
    <xsd:import namespace="955bf21b-9ed3-4e3a-ad2d-db4089e32c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55bf21b-9ed3-4e3a-ad2d-db4089e32c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53E5B44-1096-4F4D-B762-F463B28A2B3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55bf21b-9ed3-4e3a-ad2d-db4089e32c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5E31D42-B373-4D74-ACD3-26557D32803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27B4817-0130-4279-AE48-F09E03BD046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</TotalTime>
  <Words>278</Words>
  <Application>Microsoft Macintosh PowerPoint</Application>
  <PresentationFormat>Custom</PresentationFormat>
  <Paragraphs>26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Calibri</vt:lpstr>
      <vt:lpstr>Wingdings</vt:lpstr>
      <vt:lpstr>Arial</vt:lpstr>
      <vt:lpstr>Calibri Light</vt:lpstr>
      <vt:lpstr>Ubuntu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Azhar Kamar</dc:creator>
  <cp:lastModifiedBy>Vivek Bhatnagar</cp:lastModifiedBy>
  <cp:revision>46</cp:revision>
  <dcterms:created xsi:type="dcterms:W3CDTF">2020-03-02T07:22:17Z</dcterms:created>
  <dcterms:modified xsi:type="dcterms:W3CDTF">2020-04-07T05:26:23Z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0x010100BA5CCB6939C6E14EBAB111EFBC07997B</vt:lpwstr>
  </property>
</Properties>
</file>

<file path=docProps/thumbnail.jpeg>
</file>